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1" r:id="rId4"/>
    <p:sldId id="259" r:id="rId5"/>
    <p:sldId id="262" r:id="rId6"/>
    <p:sldId id="281" r:id="rId7"/>
    <p:sldId id="280" r:id="rId8"/>
    <p:sldId id="282" r:id="rId9"/>
    <p:sldId id="286" r:id="rId10"/>
    <p:sldId id="283" r:id="rId11"/>
    <p:sldId id="284" r:id="rId12"/>
    <p:sldId id="285" r:id="rId13"/>
    <p:sldId id="28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Bivariate Linear Regression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Michael K. Ponton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86000"/>
            <a:ext cx="6969024" cy="64633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indicates that </a:t>
            </a:r>
            <a:r>
              <a:rPr lang="en-US" dirty="0" smtClean="0"/>
              <a:t>27.7% </a:t>
            </a:r>
            <a:r>
              <a:rPr lang="en-US" dirty="0"/>
              <a:t>of the </a:t>
            </a:r>
            <a:r>
              <a:rPr lang="en-US" dirty="0" smtClean="0"/>
              <a:t>variance in the DV (classroom community)</a:t>
            </a:r>
          </a:p>
          <a:p>
            <a:pPr algn="ctr"/>
            <a:r>
              <a:rPr lang="en-US" dirty="0" smtClean="0"/>
              <a:t>is </a:t>
            </a:r>
            <a:r>
              <a:rPr lang="en-US" dirty="0"/>
              <a:t>associated </a:t>
            </a:r>
            <a:r>
              <a:rPr lang="en-US" dirty="0" smtClean="0"/>
              <a:t>with the IV (perceived learning).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24200" y="3388179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3554" y="446314"/>
            <a:ext cx="4756880" cy="369332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Scroll down to the bottom portion of the output.</a:t>
            </a:r>
          </a:p>
        </p:txBody>
      </p:sp>
    </p:spTree>
    <p:extLst>
      <p:ext uri="{BB962C8B-B14F-4D97-AF65-F5344CB8AC3E}">
        <p14:creationId xmlns:p14="http://schemas.microsoft.com/office/powerpoint/2010/main" val="79407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86000"/>
            <a:ext cx="6969024" cy="64633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indicates that </a:t>
            </a:r>
            <a:r>
              <a:rPr lang="en-US" dirty="0" smtClean="0"/>
              <a:t>27.7% </a:t>
            </a:r>
            <a:r>
              <a:rPr lang="en-US" dirty="0"/>
              <a:t>of the </a:t>
            </a:r>
            <a:r>
              <a:rPr lang="en-US" dirty="0" smtClean="0"/>
              <a:t>variance in the DV (classroom community)</a:t>
            </a:r>
          </a:p>
          <a:p>
            <a:pPr algn="ctr"/>
            <a:r>
              <a:rPr lang="en-US" dirty="0" smtClean="0"/>
              <a:t>is </a:t>
            </a:r>
            <a:r>
              <a:rPr lang="en-US" dirty="0"/>
              <a:t>associated </a:t>
            </a:r>
            <a:r>
              <a:rPr lang="en-US" dirty="0" smtClean="0"/>
              <a:t>with the IV (perceived learning).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24200" y="3388179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1871" y="838200"/>
            <a:ext cx="6340262" cy="1200329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use the </a:t>
            </a:r>
            <a:r>
              <a:rPr lang="en-US" dirty="0" smtClean="0"/>
              <a:t>“Unstandardized Coefficients” </a:t>
            </a:r>
            <a:r>
              <a:rPr lang="en-US" dirty="0"/>
              <a:t>to develop a </a:t>
            </a:r>
            <a:r>
              <a:rPr lang="en-US" dirty="0" smtClean="0"/>
              <a:t>linear</a:t>
            </a:r>
            <a:endParaRPr lang="en-US" dirty="0"/>
          </a:p>
          <a:p>
            <a:pPr algn="ctr"/>
            <a:r>
              <a:rPr lang="en-US" dirty="0" smtClean="0"/>
              <a:t>regression equation for prediction. </a:t>
            </a:r>
            <a:r>
              <a:rPr lang="en-US" dirty="0"/>
              <a:t>Unstandardized indicates </a:t>
            </a:r>
            <a:r>
              <a:rPr lang="en-US" dirty="0" smtClean="0"/>
              <a:t>that </a:t>
            </a:r>
            <a:endParaRPr lang="en-US" dirty="0"/>
          </a:p>
          <a:p>
            <a:pPr algn="ctr"/>
            <a:r>
              <a:rPr lang="en-US" dirty="0"/>
              <a:t>t</a:t>
            </a:r>
            <a:r>
              <a:rPr lang="en-US" dirty="0" smtClean="0"/>
              <a:t>he coefficients </a:t>
            </a:r>
            <a:r>
              <a:rPr lang="en-US" dirty="0"/>
              <a:t>are for an equation in units of the raw data</a:t>
            </a:r>
          </a:p>
          <a:p>
            <a:pPr algn="ctr"/>
            <a:r>
              <a:rPr lang="en-US" dirty="0"/>
              <a:t>(i.e., data as actually recorded and not converted </a:t>
            </a:r>
            <a:r>
              <a:rPr lang="en-US" dirty="0" smtClean="0"/>
              <a:t>to </a:t>
            </a:r>
            <a:r>
              <a:rPr lang="en-US" i="1" dirty="0" smtClean="0"/>
              <a:t>z</a:t>
            </a:r>
            <a:r>
              <a:rPr lang="en-US" dirty="0" smtClean="0"/>
              <a:t>-scores).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41914" y="4191000"/>
            <a:ext cx="1230086" cy="609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9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86000"/>
            <a:ext cx="6969024" cy="64633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indicates that </a:t>
            </a:r>
            <a:r>
              <a:rPr lang="en-US" dirty="0" smtClean="0"/>
              <a:t>27.7% </a:t>
            </a:r>
            <a:r>
              <a:rPr lang="en-US" dirty="0"/>
              <a:t>of the </a:t>
            </a:r>
            <a:r>
              <a:rPr lang="en-US" dirty="0" smtClean="0"/>
              <a:t>variance in the DV (classroom community)</a:t>
            </a:r>
          </a:p>
          <a:p>
            <a:pPr algn="ctr"/>
            <a:r>
              <a:rPr lang="en-US" dirty="0" smtClean="0"/>
              <a:t>is </a:t>
            </a:r>
            <a:r>
              <a:rPr lang="en-US" dirty="0"/>
              <a:t>associated </a:t>
            </a:r>
            <a:r>
              <a:rPr lang="en-US" dirty="0" smtClean="0"/>
              <a:t>with the IV (perceived learning).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24200" y="3388179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8644" y="822182"/>
            <a:ext cx="7208512" cy="2031325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(rounded) unstandardized coefficients are used to produce the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ollowing prediction equation: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DV’ = 1.87 * IV + 16.65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where DV’ = classroom community (predicted) and IV = perceived learning.</a:t>
            </a:r>
          </a:p>
          <a:p>
            <a:pPr algn="ctr"/>
            <a:r>
              <a:rPr lang="en-US" dirty="0" smtClean="0"/>
              <a:t>Thus, for a given IV value, we can use this equation to predict a DV value.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41914" y="4191000"/>
            <a:ext cx="1230086" cy="609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8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86000"/>
            <a:ext cx="6969024" cy="64633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indicates that </a:t>
            </a:r>
            <a:r>
              <a:rPr lang="en-US" dirty="0" smtClean="0"/>
              <a:t>27.7% </a:t>
            </a:r>
            <a:r>
              <a:rPr lang="en-US" dirty="0"/>
              <a:t>of the </a:t>
            </a:r>
            <a:r>
              <a:rPr lang="en-US" dirty="0" smtClean="0"/>
              <a:t>variance in the DV (classroom community)</a:t>
            </a:r>
          </a:p>
          <a:p>
            <a:pPr algn="ctr"/>
            <a:r>
              <a:rPr lang="en-US" dirty="0" smtClean="0"/>
              <a:t>is </a:t>
            </a:r>
            <a:r>
              <a:rPr lang="en-US" dirty="0"/>
              <a:t>associated </a:t>
            </a:r>
            <a:r>
              <a:rPr lang="en-US" dirty="0" smtClean="0"/>
              <a:t>with the IV (perceived learning).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24200" y="3388179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0659" y="838200"/>
            <a:ext cx="7262694" cy="2585323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“</a:t>
            </a:r>
            <a:r>
              <a:rPr lang="en-US" dirty="0"/>
              <a:t>S</a:t>
            </a:r>
            <a:r>
              <a:rPr lang="en-US" dirty="0" smtClean="0"/>
              <a:t>tandardized [Beta] Coefficients” are used </a:t>
            </a:r>
            <a:r>
              <a:rPr lang="en-US" dirty="0"/>
              <a:t>to develop a </a:t>
            </a:r>
            <a:r>
              <a:rPr lang="en-US" dirty="0" smtClean="0"/>
              <a:t>standardized</a:t>
            </a:r>
            <a:endParaRPr lang="en-US" dirty="0"/>
          </a:p>
          <a:p>
            <a:pPr algn="ctr"/>
            <a:r>
              <a:rPr lang="en-US" dirty="0" smtClean="0"/>
              <a:t>regression equation that is written in terms of </a:t>
            </a:r>
            <a:r>
              <a:rPr lang="en-US" i="1" dirty="0" smtClean="0"/>
              <a:t>z</a:t>
            </a:r>
            <a:r>
              <a:rPr lang="en-US" dirty="0" smtClean="0"/>
              <a:t>-scores. The “Sig.” value is</a:t>
            </a:r>
          </a:p>
          <a:p>
            <a:pPr algn="ctr"/>
            <a:r>
              <a:rPr lang="en-US" dirty="0"/>
              <a:t>u</a:t>
            </a:r>
            <a:r>
              <a:rPr lang="en-US" dirty="0" smtClean="0"/>
              <a:t>sed to test the null hypothesis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 0 for the IV indicated in the row. Note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for perceived learning is statistically nonzero (Sig. &lt; .001).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 .526 in the standardized regression equation for this example indicates</a:t>
            </a:r>
          </a:p>
          <a:p>
            <a:pPr algn="ctr"/>
            <a:r>
              <a:rPr lang="en-US" dirty="0" smtClean="0"/>
              <a:t>that the predicted value for classroom community increases 1 standard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eviation unit for an increase of .526 standard deviation units in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erceived learning.</a:t>
            </a:r>
          </a:p>
        </p:txBody>
      </p:sp>
      <p:sp>
        <p:nvSpPr>
          <p:cNvPr id="8" name="Oval 7"/>
          <p:cNvSpPr/>
          <p:nvPr/>
        </p:nvSpPr>
        <p:spPr>
          <a:xfrm>
            <a:off x="4343400" y="4038600"/>
            <a:ext cx="1676400" cy="762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0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of the Bivariate Linear Regression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Predict the value of a single dependent (or criterion) variable using values of a single independent (or predictor) variable.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 the hypothesis that there is no correlation between the actual and predicted DV values in the population; that is, the IV does not statistically predict the DV.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2133600"/>
            <a:ext cx="44196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26670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7199" y="2556371"/>
            <a:ext cx="3290644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  Follow the menu as indicated.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1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3559" y="651236"/>
            <a:ext cx="6590522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Select and move </a:t>
            </a:r>
            <a:r>
              <a:rPr lang="en-US" i="1" dirty="0"/>
              <a:t>Classroom Community [</a:t>
            </a:r>
            <a:r>
              <a:rPr lang="en-US" i="1" dirty="0" err="1"/>
              <a:t>c_community</a:t>
            </a:r>
            <a:r>
              <a:rPr lang="en-US" i="1" dirty="0" smtClean="0"/>
              <a:t>] </a:t>
            </a:r>
            <a:r>
              <a:rPr lang="en-US" dirty="0" smtClean="0"/>
              <a:t>and</a:t>
            </a:r>
            <a:endParaRPr lang="en-US" i="1" dirty="0" smtClean="0"/>
          </a:p>
          <a:p>
            <a:pPr algn="ctr"/>
            <a:r>
              <a:rPr lang="en-US" i="1" dirty="0" smtClean="0"/>
              <a:t>Perceived Learning [</a:t>
            </a:r>
            <a:r>
              <a:rPr lang="en-US" i="1" dirty="0" err="1" smtClean="0"/>
              <a:t>p_learning</a:t>
            </a:r>
            <a:r>
              <a:rPr lang="en-US" i="1" dirty="0" smtClean="0"/>
              <a:t>] </a:t>
            </a:r>
            <a:r>
              <a:rPr lang="en-US" dirty="0" smtClean="0"/>
              <a:t>to the Dependent and Independent</a:t>
            </a:r>
          </a:p>
          <a:p>
            <a:pPr algn="ctr"/>
            <a:r>
              <a:rPr lang="en-US" dirty="0"/>
              <a:t>v</a:t>
            </a:r>
            <a:r>
              <a:rPr lang="en-US" dirty="0" smtClean="0"/>
              <a:t>ariable boxes, respectively; click OK.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well does the linear regression equation model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relationship between the DV and IV?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We must define 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to answer this question. 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= Pearson product-moment correlation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between DV(raw data)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DV(predicted)*. That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is, for every value of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IV in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the raw data, we can calculate a predicted value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for the DV using the</a:t>
            </a:r>
          </a:p>
          <a:p>
            <a:pPr marL="0" indent="0" algn="ctr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egression equation.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The correlation between these predictions and the raw data associated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with the DV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If the equation is a very good prediction model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for the DV,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should be very close to 1 (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will always range from 0 to 1)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because DV(predicted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) will be very similar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to DV(raw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data) for each value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of the IV(raw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*Note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bivariate linear regression,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DV,IV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|.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0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407" y="457199"/>
            <a:ext cx="8059194" cy="2585323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 test the statistical significance of </a:t>
            </a:r>
            <a:r>
              <a:rPr lang="en-US" dirty="0" smtClean="0"/>
              <a:t>the regression equation, </a:t>
            </a:r>
            <a:r>
              <a:rPr lang="en-US" dirty="0"/>
              <a:t>we check </a:t>
            </a:r>
            <a:r>
              <a:rPr lang="en-US" dirty="0" smtClean="0"/>
              <a:t>the</a:t>
            </a:r>
          </a:p>
          <a:p>
            <a:pPr algn="ctr"/>
            <a:r>
              <a:rPr lang="en-US" dirty="0" smtClean="0"/>
              <a:t>significance associated with </a:t>
            </a:r>
            <a:r>
              <a:rPr lang="en-US" dirty="0"/>
              <a:t>the ANOVA table from the linear regression output.</a:t>
            </a:r>
          </a:p>
          <a:p>
            <a:pPr algn="ctr"/>
            <a:endParaRPr lang="en-US" dirty="0"/>
          </a:p>
          <a:p>
            <a:pPr>
              <a:buFontTx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 null hypothesis is H</a:t>
            </a:r>
            <a:r>
              <a:rPr lang="en-US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pop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0.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(</a:t>
            </a:r>
            <a:r>
              <a:rPr lang="en-US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pop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represents the population parameter for 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 the sample statistic.)</a:t>
            </a:r>
          </a:p>
          <a:p>
            <a:pPr>
              <a:buFontTx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Choose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(for this example, choose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.05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In this example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Sig.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&lt; 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001, which is less than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.05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therefore,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 reject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conclude that our linear regression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equation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statistically significant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5073805" y="4114800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0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5071" y="446314"/>
            <a:ext cx="6113853" cy="147732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 determine practical </a:t>
            </a:r>
            <a:r>
              <a:rPr lang="en-US" dirty="0" smtClean="0"/>
              <a:t>significance, we </a:t>
            </a:r>
            <a:r>
              <a:rPr lang="en-US" dirty="0"/>
              <a:t>look at </a:t>
            </a:r>
            <a:r>
              <a:rPr lang="en-US" dirty="0" smtClean="0"/>
              <a:t>the value for </a:t>
            </a:r>
            <a:r>
              <a:rPr lang="en-US" i="1" dirty="0" smtClean="0"/>
              <a:t>R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Similar to </a:t>
            </a:r>
            <a:r>
              <a:rPr lang="en-US" dirty="0"/>
              <a:t>correlation (i.e., </a:t>
            </a:r>
            <a:r>
              <a:rPr lang="en-US" i="1" dirty="0"/>
              <a:t>r</a:t>
            </a:r>
            <a:r>
              <a:rPr lang="en-US" dirty="0"/>
              <a:t>), we </a:t>
            </a:r>
            <a:r>
              <a:rPr lang="en-US" dirty="0" smtClean="0"/>
              <a:t>can qualitatively interpret</a:t>
            </a:r>
          </a:p>
          <a:p>
            <a:pPr algn="ctr"/>
            <a:r>
              <a:rPr lang="en-US" i="1" dirty="0" smtClean="0"/>
              <a:t>R </a:t>
            </a:r>
            <a:r>
              <a:rPr lang="en-US" dirty="0" smtClean="0"/>
              <a:t>as </a:t>
            </a:r>
            <a:r>
              <a:rPr lang="en-US" dirty="0"/>
              <a:t>being </a:t>
            </a:r>
            <a:r>
              <a:rPr lang="en-US" dirty="0" smtClean="0"/>
              <a:t>moderate; cf</a:t>
            </a:r>
            <a:r>
              <a:rPr lang="en-US" dirty="0"/>
              <a:t>. Hinkle, D. E., </a:t>
            </a:r>
            <a:r>
              <a:rPr lang="en-US" dirty="0" err="1"/>
              <a:t>Wiersma</a:t>
            </a:r>
            <a:r>
              <a:rPr lang="en-US" dirty="0"/>
              <a:t>, W., &amp; </a:t>
            </a:r>
            <a:r>
              <a:rPr lang="en-US" dirty="0" err="1"/>
              <a:t>Jurs</a:t>
            </a:r>
            <a:r>
              <a:rPr lang="en-US" dirty="0"/>
              <a:t>, S. G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1998). </a:t>
            </a:r>
            <a:r>
              <a:rPr lang="en-US" i="1" dirty="0"/>
              <a:t>Applied </a:t>
            </a:r>
            <a:r>
              <a:rPr lang="en-US" i="1" dirty="0" smtClean="0"/>
              <a:t>statistics for </a:t>
            </a:r>
            <a:r>
              <a:rPr lang="en-US" i="1" dirty="0"/>
              <a:t>the behavioral sciences</a:t>
            </a:r>
            <a:r>
              <a:rPr lang="en-US" dirty="0"/>
              <a:t> (4th ed</a:t>
            </a:r>
            <a:r>
              <a:rPr lang="en-US" dirty="0" smtClean="0"/>
              <a:t>.).</a:t>
            </a:r>
          </a:p>
          <a:p>
            <a:pPr algn="ctr"/>
            <a:r>
              <a:rPr lang="en-US" dirty="0" smtClean="0"/>
              <a:t>Boston, MA: </a:t>
            </a:r>
            <a:r>
              <a:rPr lang="en-US" dirty="0"/>
              <a:t>Houghton Mifflin</a:t>
            </a:r>
            <a:r>
              <a:rPr lang="en-US" dirty="0" smtClean="0"/>
              <a:t>. p. 120.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743200" y="3352800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4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979" y="762000"/>
            <a:ext cx="7086043" cy="64633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indicates that </a:t>
            </a:r>
            <a:r>
              <a:rPr lang="en-US" dirty="0" smtClean="0"/>
              <a:t>27.7% </a:t>
            </a:r>
            <a:r>
              <a:rPr lang="en-US" dirty="0"/>
              <a:t>of the </a:t>
            </a:r>
            <a:r>
              <a:rPr lang="en-US" dirty="0" smtClean="0"/>
              <a:t>variance </a:t>
            </a:r>
            <a:r>
              <a:rPr lang="en-US" dirty="0"/>
              <a:t>in </a:t>
            </a:r>
            <a:r>
              <a:rPr lang="en-US" dirty="0" smtClean="0"/>
              <a:t>the DV (classroom community)</a:t>
            </a:r>
          </a:p>
          <a:p>
            <a:pPr algn="ctr"/>
            <a:r>
              <a:rPr lang="en-US" dirty="0" smtClean="0"/>
              <a:t>is </a:t>
            </a:r>
            <a:r>
              <a:rPr lang="en-US" dirty="0"/>
              <a:t>associated </a:t>
            </a:r>
            <a:r>
              <a:rPr lang="en-US" dirty="0" smtClean="0"/>
              <a:t>with the IV (perceived learning).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24200" y="3363686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6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1083</Words>
  <Application>Microsoft Macintosh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Social Science Research Design and Statistics, 2/e Alfred P. Rovai, Jason D. Baker, and Michael K. Ponton</vt:lpstr>
      <vt:lpstr>Uses of the Bivariate Linear Regression</vt:lpstr>
      <vt:lpstr>PowerPoint Presentation</vt:lpstr>
      <vt:lpstr>PowerPoint Presentation</vt:lpstr>
      <vt:lpstr>PowerPoint Presentation</vt:lpstr>
      <vt:lpstr>How well does the linear regression equation model the relationship between the DV and IV?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Ponton</dc:creator>
  <cp:keywords/>
  <dc:description/>
  <cp:lastModifiedBy>Alfred Rovai</cp:lastModifiedBy>
  <cp:revision>55</cp:revision>
  <dcterms:created xsi:type="dcterms:W3CDTF">2013-06-04T13:30:25Z</dcterms:created>
  <dcterms:modified xsi:type="dcterms:W3CDTF">2013-08-27T09:51:59Z</dcterms:modified>
  <cp:category/>
</cp:coreProperties>
</file>